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0"/>
  </p:notesMasterIdLst>
  <p:sldIdLst>
    <p:sldId id="325" r:id="rId2"/>
    <p:sldId id="326" r:id="rId3"/>
    <p:sldId id="327" r:id="rId4"/>
    <p:sldId id="257" r:id="rId5"/>
    <p:sldId id="289" r:id="rId6"/>
    <p:sldId id="308" r:id="rId7"/>
    <p:sldId id="309" r:id="rId8"/>
    <p:sldId id="312" r:id="rId9"/>
    <p:sldId id="260" r:id="rId10"/>
    <p:sldId id="294" r:id="rId11"/>
    <p:sldId id="334" r:id="rId12"/>
    <p:sldId id="270" r:id="rId13"/>
    <p:sldId id="335" r:id="rId14"/>
    <p:sldId id="329" r:id="rId15"/>
    <p:sldId id="330" r:id="rId16"/>
    <p:sldId id="331" r:id="rId17"/>
    <p:sldId id="332" r:id="rId18"/>
    <p:sldId id="333" r:id="rId19"/>
    <p:sldId id="338" r:id="rId20"/>
    <p:sldId id="347" r:id="rId21"/>
    <p:sldId id="348" r:id="rId22"/>
    <p:sldId id="344" r:id="rId23"/>
    <p:sldId id="343" r:id="rId24"/>
    <p:sldId id="345" r:id="rId25"/>
    <p:sldId id="346" r:id="rId26"/>
    <p:sldId id="342" r:id="rId27"/>
    <p:sldId id="339" r:id="rId28"/>
    <p:sldId id="340" r:id="rId29"/>
    <p:sldId id="341" r:id="rId30"/>
    <p:sldId id="295" r:id="rId31"/>
    <p:sldId id="296" r:id="rId32"/>
    <p:sldId id="305" r:id="rId33"/>
    <p:sldId id="313" r:id="rId34"/>
    <p:sldId id="314" r:id="rId35"/>
    <p:sldId id="275" r:id="rId36"/>
    <p:sldId id="316" r:id="rId37"/>
    <p:sldId id="317" r:id="rId38"/>
    <p:sldId id="324" r:id="rId39"/>
    <p:sldId id="315" r:id="rId40"/>
    <p:sldId id="299" r:id="rId41"/>
    <p:sldId id="273" r:id="rId42"/>
    <p:sldId id="279" r:id="rId43"/>
    <p:sldId id="288" r:id="rId44"/>
    <p:sldId id="284" r:id="rId45"/>
    <p:sldId id="287" r:id="rId46"/>
    <p:sldId id="320" r:id="rId47"/>
    <p:sldId id="290" r:id="rId48"/>
    <p:sldId id="328" r:id="rId49"/>
    <p:sldId id="262" r:id="rId50"/>
    <p:sldId id="281" r:id="rId51"/>
    <p:sldId id="321" r:id="rId52"/>
    <p:sldId id="282" r:id="rId53"/>
    <p:sldId id="323" r:id="rId54"/>
    <p:sldId id="301" r:id="rId55"/>
    <p:sldId id="311" r:id="rId56"/>
    <p:sldId id="263" r:id="rId57"/>
    <p:sldId id="337" r:id="rId58"/>
    <p:sldId id="33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7" autoAdjust="0"/>
    <p:restoredTop sz="94660"/>
  </p:normalViewPr>
  <p:slideViewPr>
    <p:cSldViewPr snapToGrid="0">
      <p:cViewPr varScale="1">
        <p:scale>
          <a:sx n="80" d="100"/>
          <a:sy n="80" d="100"/>
        </p:scale>
        <p:origin x="67" y="154"/>
      </p:cViewPr>
      <p:guideLst/>
    </p:cSldViewPr>
  </p:slideViewPr>
  <p:notesTextViewPr>
    <p:cViewPr>
      <p:scale>
        <a:sx n="1" d="1"/>
        <a:sy n="1" d="1"/>
      </p:scale>
      <p:origin x="0" y="0"/>
    </p:cViewPr>
  </p:notesTextViewPr>
  <p:sorterViewPr>
    <p:cViewPr>
      <p:scale>
        <a:sx n="130" d="100"/>
        <a:sy n="130" d="100"/>
      </p:scale>
      <p:origin x="0" y="-99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29</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35</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58</a:t>
            </a:fld>
            <a:endParaRPr lang="zh-CN" altLang="en-US"/>
          </a:p>
        </p:txBody>
      </p:sp>
    </p:spTree>
    <p:extLst>
      <p:ext uri="{BB962C8B-B14F-4D97-AF65-F5344CB8AC3E}">
        <p14:creationId xmlns:p14="http://schemas.microsoft.com/office/powerpoint/2010/main" val="3596029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diagramColors" Target="../diagrams/colors2.xml"/><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diagramQuickStyle" Target="../diagrams/quickStyle2.xml"/><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diagramLayout" Target="../diagrams/layout2.xml"/><Relationship Id="rId5" Type="http://schemas.openxmlformats.org/officeDocument/2006/relationships/image" Target="../media/image13.svg"/><Relationship Id="rId10" Type="http://schemas.openxmlformats.org/officeDocument/2006/relationships/diagramData" Target="../diagrams/data2.xml"/><Relationship Id="rId4" Type="http://schemas.openxmlformats.org/officeDocument/2006/relationships/image" Target="../media/image12.png"/><Relationship Id="rId9" Type="http://schemas.openxmlformats.org/officeDocument/2006/relationships/image" Target="../media/image17.svg"/><Relationship Id="rId14" Type="http://schemas.microsoft.com/office/2007/relationships/diagramDrawing" Target="../diagrams/drawing2.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5.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24.png"/><Relationship Id="rId5" Type="http://schemas.openxmlformats.org/officeDocument/2006/relationships/diagramQuickStyle" Target="../diagrams/quickStyle5.xml"/><Relationship Id="rId10" Type="http://schemas.openxmlformats.org/officeDocument/2006/relationships/image" Target="../media/image23.svg"/><Relationship Id="rId4" Type="http://schemas.openxmlformats.org/officeDocument/2006/relationships/diagramLayout" Target="../diagrams/layout5.xml"/><Relationship Id="rId9" Type="http://schemas.openxmlformats.org/officeDocument/2006/relationships/image" Target="../media/image22.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54.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53.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52.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55.jpeg"/><Relationship Id="rId10" Type="http://schemas.openxmlformats.org/officeDocument/2006/relationships/image" Target="../media/image51.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57.png"/><Relationship Id="rId4" Type="http://schemas.openxmlformats.org/officeDocument/2006/relationships/hyperlink" Target="https://www.youtube.com/watch?time_continue=3&amp;v=th7jZlmoZBc" TargetMode="External"/><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3.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a:t>
            </a:r>
            <a:r>
              <a:rPr lang="en-CA"/>
              <a:t>March 14</a:t>
            </a:r>
            <a:r>
              <a:rPr lang="en-CA" dirty="0"/>
              <a:t>,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a:t>
            </a:r>
            <a:r>
              <a:rPr lang="en-US" dirty="0" err="1"/>
              <a:t>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fontScale="92500" lnSpcReduction="10000"/>
          </a:bodyPr>
          <a:lstStyle/>
          <a:p>
            <a:r>
              <a:rPr lang="en-US" altLang="zh-CN" dirty="0"/>
              <a:t>In the NEO Smart Economy, there is a separation of concerns:</a:t>
            </a:r>
          </a:p>
          <a:p>
            <a:pPr lvl="1"/>
            <a:r>
              <a:rPr lang="en-US" altLang="zh-CN" dirty="0"/>
              <a:t>NEO		represents Voting Power</a:t>
            </a:r>
          </a:p>
          <a:p>
            <a:pPr lvl="1"/>
            <a:r>
              <a:rPr lang="en-US" altLang="zh-CN" dirty="0" err="1"/>
              <a:t>NeoGAS</a:t>
            </a:r>
            <a:r>
              <a:rPr lang="en-US" altLang="zh-CN" dirty="0"/>
              <a:t>	represents Ability to Fund Work (Systems Fees)</a:t>
            </a:r>
          </a:p>
          <a:p>
            <a:r>
              <a:rPr lang="en-US" altLang="zh-CN" dirty="0"/>
              <a:t>NEO (NEO)</a:t>
            </a:r>
          </a:p>
          <a:p>
            <a:pPr lvl="1"/>
            <a:r>
              <a:rPr lang="en-US" altLang="zh-CN" dirty="0"/>
              <a:t>Should hold and retain NEO to maximize your voting power</a:t>
            </a:r>
          </a:p>
          <a:p>
            <a:pPr lvl="1"/>
            <a:r>
              <a:rPr lang="en-US" altLang="zh-CN" dirty="0"/>
              <a:t>Receive distributions of GAS</a:t>
            </a:r>
          </a:p>
          <a:p>
            <a:r>
              <a:rPr lang="en-US" altLang="zh-CN" dirty="0" err="1"/>
              <a:t>NeoGas</a:t>
            </a:r>
            <a:r>
              <a:rPr lang="en-US" altLang="zh-CN" dirty="0"/>
              <a:t> (GAS)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err="1"/>
              <a:t>NeoGas</a:t>
            </a:r>
            <a:r>
              <a:rPr lang="en-US" altLang="zh-CN" dirty="0"/>
              <a:t> is sometimes referred to as a “Utility Token”</a:t>
            </a:r>
          </a:p>
          <a:p>
            <a:pPr lvl="1"/>
            <a:r>
              <a:rPr lang="en-US" altLang="zh-CN" dirty="0"/>
              <a:t>System Fees are recycled and re-distributed in ratio/proportion to the number of NEO you hold</a:t>
            </a:r>
          </a:p>
          <a:p>
            <a:pPr lvl="1"/>
            <a:r>
              <a:rPr lang="en-US" altLang="zh-CN" dirty="0"/>
              <a:t>Transaction Fees are distributed among the consensus nodes. Strong incentive to keep fees close to zero</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err="1"/>
              <a:t>Hashpower</a:t>
            </a:r>
            <a:r>
              <a:rPr lang="en-CA" dirty="0"/>
              <a:t> market </a:t>
            </a:r>
          </a:p>
          <a:p>
            <a:r>
              <a:rPr lang="en-CA" dirty="0" err="1"/>
              <a:t>NeoGas</a:t>
            </a:r>
            <a:r>
              <a:rPr lang="en-CA" dirty="0"/>
              <a:t> </a:t>
            </a:r>
            <a:r>
              <a:rPr lang="en-CA" dirty="0" err="1"/>
              <a:t>marketk</a:t>
            </a:r>
            <a:endParaRPr lang="en-CA" dirty="0"/>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a:t>
            </a:r>
            <a:r>
              <a:rPr lang="en-CA" dirty="0" err="1"/>
              <a:t>NeoGas</a:t>
            </a:r>
            <a:endParaRPr lang="en-CA" dirty="0"/>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a:t>
            </a:r>
            <a:r>
              <a:rPr lang="en-CA" dirty="0" err="1"/>
              <a:t>divible</a:t>
            </a:r>
            <a:r>
              <a:rPr lang="en-CA" dirty="0"/>
              <a:t>: minimum unit = 1 NEO</a:t>
            </a:r>
          </a:p>
          <a:p>
            <a:r>
              <a:rPr lang="en-CA" dirty="0" err="1"/>
              <a:t>NeoGas</a:t>
            </a:r>
            <a:r>
              <a:rPr lang="en-CA" dirty="0"/>
              <a:t>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NOE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a:t>
            </a:r>
            <a:r>
              <a:rPr lang="en-CA" sz="2700" dirty="0" err="1"/>
              <a:t>dBFT</a:t>
            </a:r>
            <a:r>
              <a:rPr lang="en-CA" sz="2700" dirty="0"/>
              <a: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a:t>
            </a:r>
            <a:r>
              <a:rPr lang="en-CA" dirty="0" err="1"/>
              <a:t>dBFT</a:t>
            </a:r>
            <a:r>
              <a:rPr lang="en-CA" dirty="0"/>
              <a: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a:t>
            </a:r>
            <a:r>
              <a:rPr lang="en-US" sz="1400" dirty="0" err="1"/>
              <a:t>etherium</a:t>
            </a:r>
            <a:r>
              <a:rPr lang="en-US" sz="1400" dirty="0"/>
              <a:t>?)</a:t>
            </a:r>
          </a:p>
          <a:p>
            <a:pPr>
              <a:spcBef>
                <a:spcPts val="200"/>
              </a:spcBef>
            </a:pPr>
            <a:r>
              <a:rPr lang="en-US" sz="1400" dirty="0"/>
              <a:t>Sidechains, Trinity, </a:t>
            </a:r>
            <a:r>
              <a:rPr lang="en-US" sz="1400" dirty="0" err="1"/>
              <a:t>Interledger</a:t>
            </a:r>
            <a:endParaRPr lang="en-US" sz="1400" dirty="0"/>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err="1"/>
              <a:t>Dapp</a:t>
            </a:r>
            <a:r>
              <a:rPr lang="en-US" sz="1400" dirty="0"/>
              <a:t> development on NEO</a:t>
            </a:r>
          </a:p>
          <a:p>
            <a:pPr>
              <a:spcBef>
                <a:spcPts val="200"/>
              </a:spcBef>
            </a:pPr>
            <a:r>
              <a:rPr lang="en-US" sz="1400" dirty="0"/>
              <a:t>The future of NEO and how quickly </a:t>
            </a:r>
            <a:r>
              <a:rPr lang="en-US" sz="1400" dirty="0" err="1"/>
              <a:t>dapps</a:t>
            </a:r>
            <a:r>
              <a:rPr lang="en-US" sz="1400" dirty="0"/>
              <a:t>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a:t>
            </a:r>
            <a:r>
              <a:rPr lang="en-US" sz="1400" dirty="0" err="1"/>
              <a:t>Qtum</a:t>
            </a:r>
            <a:r>
              <a:rPr lang="en-US" sz="1400" dirty="0"/>
              <a:t> with respect to both technical goals and end-vision. More generally, where does NEO see itself fitting in the ecosystem among other platform blockchains?</a:t>
            </a:r>
          </a:p>
          <a:p>
            <a:pPr>
              <a:spcBef>
                <a:spcPts val="200"/>
              </a:spcBef>
            </a:pPr>
            <a:r>
              <a:rPr lang="en-US" sz="1400" dirty="0"/>
              <a:t>How what </a:t>
            </a:r>
            <a:r>
              <a:rPr lang="en-US" sz="1400" dirty="0" err="1"/>
              <a:t>Dapps</a:t>
            </a:r>
            <a:r>
              <a:rPr lang="en-US" sz="1400" dirty="0"/>
              <a:t>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err="1"/>
              <a:t>Elastos</a:t>
            </a:r>
            <a:endParaRPr lang="en-US" sz="1400" dirty="0"/>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a:t>
            </a:r>
            <a:r>
              <a:rPr lang="en-CA" sz="2700" dirty="0" err="1"/>
              <a:t>dBFT</a:t>
            </a:r>
            <a:r>
              <a:rPr lang="en-CA" sz="2700" dirty="0"/>
              <a: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a:t>
            </a:r>
            <a:r>
              <a:rPr lang="en-US" dirty="0" err="1"/>
              <a:t>dBFT</a:t>
            </a:r>
            <a:r>
              <a:rPr lang="en-US" dirty="0"/>
              <a: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a:t>
            </a:r>
            <a:r>
              <a:rPr lang="en-US" dirty="0" err="1"/>
              <a:t>dBFT</a:t>
            </a:r>
            <a:r>
              <a:rPr lang="en-US" dirty="0"/>
              <a: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a:t>
            </a:r>
            <a:r>
              <a:rPr lang="en-CA" sz="2700" dirty="0" err="1"/>
              <a:t>dBFT</a:t>
            </a:r>
            <a:r>
              <a:rPr lang="en-CA" sz="2700" dirty="0"/>
              <a: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a:t>
            </a:r>
            <a:r>
              <a:rPr lang="en-US" dirty="0" err="1"/>
              <a:t>dBFT</a:t>
            </a:r>
            <a:r>
              <a:rPr lang="en-US" dirty="0"/>
              <a: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a:t>
            </a:r>
            <a:r>
              <a:rPr lang="en-US" dirty="0" err="1"/>
              <a:t>dBFT</a:t>
            </a:r>
            <a:r>
              <a:rPr lang="en-US" dirty="0"/>
              <a:t> combines digital identity technology, meaning the bookkeepers can be a real name of the individual or institution.”</a:t>
            </a:r>
          </a:p>
          <a:p>
            <a:r>
              <a:rPr lang="en-US" dirty="0"/>
              <a:t>“Thus, it is possible to freeze, revoke, inherit, retrieve, and ownership transfer due to judicial </a:t>
            </a:r>
            <a:r>
              <a:rPr lang="en-US" dirty="0" err="1"/>
              <a:t>decisons</a:t>
            </a:r>
            <a:r>
              <a:rPr lang="en-US" dirty="0"/>
              <a:t>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a:t>
            </a:r>
            <a:r>
              <a:rPr lang="en-US" dirty="0" err="1"/>
              <a:t>dBFT</a:t>
            </a:r>
            <a:r>
              <a:rPr lang="en-US" dirty="0"/>
              <a: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a:t>
            </a:r>
            <a:r>
              <a:rPr lang="en-CA" dirty="0" err="1"/>
              <a:t>PoW</a:t>
            </a:r>
            <a:r>
              <a:rPr lang="en-CA" dirty="0"/>
              <a:t>)</a:t>
            </a:r>
          </a:p>
          <a:p>
            <a:r>
              <a:rPr lang="en-CA" dirty="0"/>
              <a:t>NEO: There is no betting or staking to choose the next block (e.g. no </a:t>
            </a:r>
            <a:r>
              <a:rPr lang="en-CA" dirty="0" err="1"/>
              <a:t>PoS</a:t>
            </a:r>
            <a:r>
              <a:rPr lang="en-CA" dirty="0"/>
              <a:t>)</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a:t>
            </a:r>
            <a:r>
              <a:rPr lang="en-CA" dirty="0" err="1"/>
              <a:t>PoW</a:t>
            </a:r>
            <a:r>
              <a:rPr lang="en-CA" dirty="0"/>
              <a:t>)</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a:t>
            </a:r>
            <a:r>
              <a:rPr lang="en-CA" dirty="0" err="1"/>
              <a:t>PoS</a:t>
            </a:r>
            <a:r>
              <a:rPr lang="en-CA" dirty="0"/>
              <a:t>)</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a:t>
            </a:r>
            <a:r>
              <a:rPr lang="en-US" dirty="0" err="1"/>
              <a:t>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a:t>
            </a:r>
            <a:r>
              <a:rPr lang="en-US" dirty="0" err="1"/>
              <a:t>PoW</a:t>
            </a:r>
            <a:r>
              <a:rPr lang="en-US" dirty="0"/>
              <a:t> and </a:t>
            </a:r>
            <a:r>
              <a:rPr lang="en-US" dirty="0" err="1"/>
              <a:t>PoS</a:t>
            </a:r>
            <a:endParaRPr lang="en-US" dirty="0"/>
          </a:p>
          <a:p>
            <a:endParaRPr lang="en-US" dirty="0"/>
          </a:p>
          <a:p>
            <a:endParaRPr lang="en-US" dirty="0"/>
          </a:p>
          <a:p>
            <a:endParaRPr lang="en-US" dirty="0"/>
          </a:p>
          <a:p>
            <a:pPr marL="0" indent="0">
              <a:buNone/>
            </a:pPr>
            <a:endParaRPr lang="en-US" dirty="0"/>
          </a:p>
          <a:p>
            <a:r>
              <a:rPr lang="en-US" dirty="0"/>
              <a:t>Consensus algorithm: </a:t>
            </a:r>
            <a:r>
              <a:rPr lang="en-US" dirty="0" err="1"/>
              <a:t>dBFT</a:t>
            </a:r>
            <a:endParaRPr lang="en-US" dirty="0"/>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22749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a:t>
            </a:r>
            <a:r>
              <a:rPr lang="en-CA" dirty="0" err="1"/>
              <a:t>NeoContract</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a:t>
            </a:r>
            <a:r>
              <a:rPr lang="en-CA" dirty="0" err="1"/>
              <a:t>NeoContract</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a:t>
            </a:r>
            <a:r>
              <a:rPr lang="en-CA" dirty="0" err="1"/>
              <a:t>NeoContract</a:t>
            </a:r>
            <a:endParaRPr lang="en-CA" dirty="0"/>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a:t>
            </a:r>
            <a:r>
              <a:rPr lang="en-CA" dirty="0" err="1"/>
              <a:t>NeoX</a:t>
            </a:r>
            <a:r>
              <a:rPr lang="en-CA" dirty="0"/>
              <a:t>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a:t>
            </a:r>
            <a:r>
              <a:rPr lang="en-US" dirty="0" err="1"/>
              <a:t>Interledger</a:t>
            </a:r>
            <a:r>
              <a:rPr lang="en-US" dirty="0"/>
              <a:t>, ICON , </a:t>
            </a:r>
            <a:r>
              <a:rPr lang="en-US" dirty="0" err="1"/>
              <a:t>Qtum</a:t>
            </a:r>
            <a:r>
              <a:rPr lang="en-US" dirty="0"/>
              <a:t>, </a:t>
            </a:r>
            <a:r>
              <a:rPr lang="en-US" dirty="0" err="1"/>
              <a:t>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a:t>
            </a:r>
            <a:r>
              <a:rPr lang="en-US" dirty="0" err="1"/>
              <a:t>dBFT</a:t>
            </a:r>
            <a:r>
              <a:rPr lang="en-US" dirty="0"/>
              <a: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9774257" cy="1826581"/>
          </a:xfrm>
        </p:spPr>
        <p:txBody>
          <a:bodyPr/>
          <a:lstStyle/>
          <a:p>
            <a:r>
              <a:rPr lang="en-CA" dirty="0"/>
              <a:t>NEO Distributed App (dApp)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err="1"/>
              <a:t>NeoDraw</a:t>
            </a:r>
            <a:r>
              <a:rPr lang="en-US" dirty="0"/>
              <a:t> is advanced proof-of-concept distributed application (dApp) for the NEO Persistable Classes (NPC) Entity-based dApp (e-dApp) Platform running on the NEO Blockchain.</a:t>
            </a:r>
          </a:p>
          <a:p>
            <a:r>
              <a:rPr lang="en-CA" dirty="0"/>
              <a:t>Uses 3 entities</a:t>
            </a:r>
          </a:p>
          <a:p>
            <a:pPr lvl="1"/>
            <a:r>
              <a:rPr lang="en-CA" dirty="0" err="1"/>
              <a:t>UserCredentials</a:t>
            </a:r>
            <a:endParaRPr lang="en-CA" dirty="0"/>
          </a:p>
          <a:p>
            <a:pPr lvl="2"/>
            <a:r>
              <a:rPr lang="en-CA" dirty="0"/>
              <a:t>User name and User Password</a:t>
            </a:r>
          </a:p>
          <a:p>
            <a:pPr lvl="1"/>
            <a:r>
              <a:rPr lang="en-CA" dirty="0" err="1"/>
              <a:t>UserPoint</a:t>
            </a:r>
            <a:endParaRPr lang="en-CA" dirty="0"/>
          </a:p>
          <a:p>
            <a:pPr lvl="2"/>
            <a:r>
              <a:rPr lang="en-CA" dirty="0"/>
              <a:t>Array of (X,Y) coordinates/user</a:t>
            </a:r>
          </a:p>
          <a:p>
            <a:pPr lvl="1"/>
            <a:r>
              <a:rPr lang="en-CA" dirty="0" err="1"/>
              <a:t>NeoCounter</a:t>
            </a:r>
            <a:endParaRPr lang="en-CA" dirty="0"/>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Why do things have value?</a:t>
            </a:r>
          </a:p>
          <a:p>
            <a:pPr>
              <a:buFont typeface="+mj-lt"/>
              <a:buAutoNum type="arabicPeriod"/>
            </a:pPr>
            <a:r>
              <a:rPr lang="en-US" dirty="0"/>
              <a:t>NEO Smart Economy</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Like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140"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3687346" y="4043494"/>
            <a:ext cx="2470173" cy="236299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dApps*</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677334" y="6092793"/>
            <a:ext cx="2796022" cy="646331"/>
          </a:xfrm>
          <a:prstGeom prst="rect">
            <a:avLst/>
          </a:prstGeom>
        </p:spPr>
        <p:txBody>
          <a:bodyPr wrap="none">
            <a:spAutoFit/>
          </a:bodyPr>
          <a:lstStyle/>
          <a:p>
            <a:endParaRPr lang="en-US" dirty="0"/>
          </a:p>
          <a:p>
            <a:r>
              <a:rPr lang="en-US" dirty="0"/>
              <a:t>*dApps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42</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a:t>
            </a:r>
            <a:r>
              <a:rPr lang="en-US" sz="1400" dirty="0" err="1"/>
              <a:t>Jibrel</a:t>
            </a:r>
            <a:r>
              <a:rPr lang="en-US" sz="1400" dirty="0"/>
              <a:t>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a:t>
            </a:r>
            <a:r>
              <a:rPr lang="en-US" dirty="0" err="1"/>
              <a:t>Lerider</a:t>
            </a:r>
            <a:r>
              <a:rPr lang="en-US" dirty="0"/>
              <a:t>: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a:t>
            </a:r>
            <a:r>
              <a:rPr lang="en-CA" dirty="0" err="1"/>
              <a:t>NeoVM</a:t>
            </a:r>
            <a:r>
              <a:rPr lang="en-CA" dirty="0"/>
              <a:t> &amp; </a:t>
            </a:r>
            <a:r>
              <a:rPr lang="en-CA" dirty="0" err="1"/>
              <a:t>NeoContract</a:t>
            </a:r>
            <a:r>
              <a:rPr lang="en-CA" dirty="0"/>
              <a: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a:t>
            </a:r>
            <a:r>
              <a:rPr lang="en-CA" dirty="0" err="1"/>
              <a:t>DevCon</a:t>
            </a:r>
            <a:r>
              <a:rPr lang="en-CA" dirty="0"/>
              <a:t> 1</a:t>
            </a:r>
            <a:r>
              <a:rPr lang="en-CA"/>
              <a:t>, January 2018</a:t>
            </a:r>
            <a:endParaRPr lang="en-CA" dirty="0"/>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a:t>
            </a:r>
            <a:r>
              <a:rPr lang="en-US" dirty="0" err="1"/>
              <a:t>DevCon</a:t>
            </a:r>
            <a:r>
              <a:rPr lang="en-US" dirty="0"/>
              <a:t> 1</a:t>
            </a:r>
            <a:br>
              <a:rPr lang="en-US" dirty="0"/>
            </a:br>
            <a:r>
              <a:rPr lang="en-US" dirty="0">
                <a:hlinkClick r:id="rId2"/>
              </a:rPr>
              <a:t>https://www.youtube.com/watch?v=th7jZlmoZBc</a:t>
            </a:r>
            <a:r>
              <a:rPr lang="en-US" dirty="0"/>
              <a:t> </a:t>
            </a:r>
          </a:p>
          <a:p>
            <a:r>
              <a:rPr lang="en-CA" dirty="0"/>
              <a:t>Opening Address - Scott Hunter, Microsoft | NEO </a:t>
            </a:r>
            <a:r>
              <a:rPr lang="en-CA" dirty="0" err="1"/>
              <a:t>DevCon</a:t>
            </a:r>
            <a:r>
              <a:rPr lang="en-CA" dirty="0"/>
              <a:t> 1</a:t>
            </a:r>
            <a:br>
              <a:rPr lang="en-CA" dirty="0"/>
            </a:br>
            <a:r>
              <a:rPr lang="en-CA" dirty="0">
                <a:hlinkClick r:id="rId3"/>
              </a:rPr>
              <a:t>https://www.youtube.com/watch?v=ZFsu5HPU2xM</a:t>
            </a:r>
            <a:r>
              <a:rPr lang="en-CA" dirty="0"/>
              <a:t> </a:t>
            </a:r>
          </a:p>
          <a:p>
            <a:r>
              <a:rPr lang="en-CA" dirty="0"/>
              <a:t>Ontology, The Technical Vision of Distributed Trust Networks | NEO </a:t>
            </a:r>
            <a:r>
              <a:rPr lang="en-CA" dirty="0" err="1"/>
              <a:t>DevCon</a:t>
            </a:r>
            <a:r>
              <a:rPr lang="en-CA" dirty="0"/>
              <a:t> 1</a:t>
            </a:r>
            <a:br>
              <a:rPr lang="en-CA" dirty="0"/>
            </a:br>
            <a:r>
              <a:rPr lang="en-CA" dirty="0">
                <a:hlinkClick r:id="rId4"/>
              </a:rPr>
              <a:t>https://www.youtube.com/watch?v=QyaZz0vtONs</a:t>
            </a:r>
            <a:r>
              <a:rPr lang="en-CA" dirty="0"/>
              <a:t> </a:t>
            </a:r>
          </a:p>
          <a:p>
            <a:r>
              <a:rPr lang="en-CA" dirty="0" err="1"/>
              <a:t>Imusify</a:t>
            </a:r>
            <a:r>
              <a:rPr lang="en-CA" dirty="0"/>
              <a:t>, Decentralized Platform for Music Related Digital Content | NEO </a:t>
            </a:r>
            <a:r>
              <a:rPr lang="en-CA" dirty="0" err="1"/>
              <a:t>DevCon</a:t>
            </a:r>
            <a:r>
              <a:rPr lang="en-CA" dirty="0"/>
              <a:t> 1</a:t>
            </a:r>
            <a:br>
              <a:rPr lang="en-CA" dirty="0"/>
            </a:br>
            <a:r>
              <a:rPr lang="en-CA" dirty="0">
                <a:hlinkClick r:id="rId5"/>
              </a:rPr>
              <a:t>https://www.youtube.com/watch?v=dgmfO8nKJkE</a:t>
            </a:r>
            <a:r>
              <a:rPr lang="en-CA" dirty="0"/>
              <a:t> </a:t>
            </a:r>
          </a:p>
          <a:p>
            <a:r>
              <a:rPr lang="en-CA" dirty="0" err="1"/>
              <a:t>NeoAuth</a:t>
            </a:r>
            <a:r>
              <a:rPr lang="en-CA" dirty="0"/>
              <a:t>, Login Using the NEO Blockchain | NEO </a:t>
            </a:r>
            <a:r>
              <a:rPr lang="en-CA" dirty="0" err="1"/>
              <a:t>DevCon</a:t>
            </a:r>
            <a:r>
              <a:rPr lang="en-CA" dirty="0"/>
              <a:t> 1</a:t>
            </a:r>
            <a:br>
              <a:rPr lang="en-CA" dirty="0"/>
            </a:br>
            <a:r>
              <a:rPr lang="en-CA" dirty="0">
                <a:hlinkClick r:id="rId6"/>
              </a:rPr>
              <a:t>https://www.youtube.com/watch?v=F7teukbcbIg</a:t>
            </a:r>
            <a:r>
              <a:rPr lang="en-CA" dirty="0"/>
              <a:t> </a:t>
            </a:r>
          </a:p>
          <a:p>
            <a:r>
              <a:rPr lang="en-CA" dirty="0"/>
              <a:t>Phantasma, User-Owned Content | NEO </a:t>
            </a:r>
            <a:r>
              <a:rPr lang="en-CA" dirty="0" err="1"/>
              <a:t>DevCon</a:t>
            </a:r>
            <a:r>
              <a:rPr lang="en-CA" dirty="0"/>
              <a:t> 1</a:t>
            </a:r>
            <a:br>
              <a:rPr lang="en-CA" dirty="0"/>
            </a:br>
            <a:r>
              <a:rPr lang="en-CA" dirty="0">
                <a:hlinkClick r:id="rId7"/>
              </a:rPr>
              <a:t>https://www.youtube.com/watch?v=cinexz6gjsU</a:t>
            </a:r>
            <a:r>
              <a:rPr lang="en-CA" dirty="0"/>
              <a:t> </a:t>
            </a:r>
          </a:p>
          <a:p>
            <a:r>
              <a:rPr lang="en-CA" dirty="0"/>
              <a:t>NEO•ONE, Development Framework | NEO </a:t>
            </a:r>
            <a:r>
              <a:rPr lang="en-CA" dirty="0" err="1"/>
              <a:t>DevCon</a:t>
            </a:r>
            <a:r>
              <a:rPr lang="en-CA" dirty="0"/>
              <a:t> 1</a:t>
            </a:r>
            <a:br>
              <a:rPr lang="en-CA" dirty="0"/>
            </a:br>
            <a:r>
              <a:rPr lang="en-CA" dirty="0">
                <a:hlinkClick r:id="rId8"/>
              </a:rPr>
              <a:t>https://www.youtube.com/watch?v=yWzjNhiZFmA</a:t>
            </a:r>
            <a:r>
              <a:rPr lang="en-CA" dirty="0"/>
              <a:t> </a:t>
            </a:r>
          </a:p>
          <a:p>
            <a:r>
              <a:rPr lang="en-CA" dirty="0"/>
              <a:t>THEKEY, A Decentralized Ecosystem of An Identity Verification Tool | NEO </a:t>
            </a:r>
            <a:r>
              <a:rPr lang="en-CA" dirty="0" err="1"/>
              <a:t>DevCon</a:t>
            </a:r>
            <a:r>
              <a:rPr lang="en-CA" dirty="0"/>
              <a:t> 1</a:t>
            </a:r>
            <a:br>
              <a:rPr lang="en-CA" dirty="0"/>
            </a:br>
            <a:r>
              <a:rPr lang="en-CA" dirty="0">
                <a:hlinkClick r:id="rId9"/>
              </a:rPr>
              <a:t>https://www.youtube.com/watch?v=St-UW0lPB7o</a:t>
            </a:r>
            <a:r>
              <a:rPr lang="en-CA" dirty="0"/>
              <a:t> </a:t>
            </a:r>
          </a:p>
          <a:p>
            <a:r>
              <a:rPr lang="en-CA" dirty="0"/>
              <a:t>NEO’s Global Vision and the Evolving Regulatory Environment - Miles Graham | NEO </a:t>
            </a:r>
            <a:r>
              <a:rPr lang="en-CA" dirty="0" err="1"/>
              <a:t>DevCon</a:t>
            </a:r>
            <a:r>
              <a:rPr lang="en-CA" dirty="0"/>
              <a:t> 1</a:t>
            </a:r>
            <a:br>
              <a:rPr lang="en-CA" dirty="0"/>
            </a:br>
            <a:r>
              <a:rPr lang="en-CA" dirty="0">
                <a:hlinkClick r:id="rId10"/>
              </a:rPr>
              <a:t>https://www.youtube.com/watch?v=FidRGNeab3I</a:t>
            </a:r>
            <a:r>
              <a:rPr lang="en-CA" dirty="0"/>
              <a:t> </a:t>
            </a:r>
          </a:p>
          <a:p>
            <a:r>
              <a:rPr lang="en-CA" dirty="0"/>
              <a:t>NEX, Decentralized Exchanges | NEO </a:t>
            </a:r>
            <a:r>
              <a:rPr lang="en-CA" dirty="0" err="1"/>
              <a:t>DevCon</a:t>
            </a:r>
            <a:r>
              <a:rPr lang="en-CA" dirty="0"/>
              <a:t>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a:t>
            </a:r>
            <a:r>
              <a:rPr lang="en-CA" dirty="0" err="1"/>
              <a:t>Devcon</a:t>
            </a:r>
            <a:r>
              <a:rPr lang="en-CA" dirty="0"/>
              <a:t>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a:t>
            </a:r>
            <a:r>
              <a:rPr lang="en-CA" dirty="0" err="1"/>
              <a:t>csharpcoe</a:t>
            </a:r>
            <a:r>
              <a:rPr lang="en-CA" dirty="0"/>
              <a:t>)</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9685866" cy="5056093"/>
          </a:xfrm>
        </p:spPr>
        <p:txBody>
          <a:bodyPr>
            <a:normAutofit fontScale="92500" lnSpcReduction="10000"/>
          </a:bodyPr>
          <a:lstStyle/>
          <a:p>
            <a:r>
              <a:rPr lang="en-CA" dirty="0"/>
              <a:t>Past: Decades of experience on the Microsoft platform, Alberta cattle rancher, scuba diver and downhill skier</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a:t>
            </a:r>
            <a:r>
              <a:rPr lang="en-US" sz="1200" dirty="0" err="1"/>
              <a:t>NeoContractPlugin</a:t>
            </a:r>
            <a:r>
              <a:rPr lang="en-US" sz="1200" dirty="0"/>
              <a:t>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a:t>
            </a:r>
            <a:r>
              <a:rPr lang="en-US" sz="1200" dirty="0" err="1"/>
              <a:t>privatenet</a:t>
            </a:r>
            <a:r>
              <a:rPr lang="en-US" sz="1200" dirty="0"/>
              <a: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a:t>
            </a:r>
            <a:r>
              <a:rPr lang="en-US" sz="1200" dirty="0" err="1"/>
              <a:t>privatenet</a:t>
            </a:r>
            <a:r>
              <a:rPr lang="en-US" sz="1200" dirty="0"/>
              <a: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16804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a:t>I </a:t>
            </a:r>
            <a:r>
              <a:rPr lang="en-CA" dirty="0"/>
              <a:t>l</a:t>
            </a:r>
            <a:r>
              <a:rPr lang="en-CA"/>
              <a:t>eave </a:t>
            </a:r>
            <a:r>
              <a:rPr lang="en-CA" dirty="0"/>
              <a:t>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dirty="0"/>
              <a:t>NEO Blockchain Toronto</a:t>
            </a:r>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943384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a:t>
            </a:r>
            <a:r>
              <a:rPr lang="en-CA" dirty="0" err="1"/>
              <a:t>Neoxplorer</a:t>
            </a:r>
            <a:r>
              <a:rPr lang="en-CA" dirty="0"/>
              <a:t>: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958</TotalTime>
  <Words>3695</Words>
  <Application>Microsoft Office PowerPoint</Application>
  <PresentationFormat>Widescreen</PresentationFormat>
  <Paragraphs>642</Paragraphs>
  <Slides>58</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Agenda</vt:lpstr>
      <vt:lpstr>Who is Michael Herman?</vt:lpstr>
      <vt:lpstr>Introductions</vt:lpstr>
      <vt:lpstr>What is NEO Blockchain Toronto?</vt:lpstr>
      <vt:lpstr>Our Values as Neoxplorers</vt:lpstr>
      <vt:lpstr>What is NEO?</vt:lpstr>
      <vt:lpstr>Dual Cryptocurrency Model: NEO and NeoGas</vt:lpstr>
      <vt:lpstr>NEO Whitepaper</vt:lpstr>
      <vt:lpstr>What is the NEO Smart Economy?</vt:lpstr>
      <vt:lpstr>NEO Decentralized Applications (Use Cases)</vt:lpstr>
      <vt:lpstr>NEO Management Model: Economic Model</vt:lpstr>
      <vt:lpstr>NEO Management Model: Economic Model</vt:lpstr>
      <vt:lpstr>NEO Management Model: Distribution Mechanism</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The Problems with PoW* and PoS*</vt:lpstr>
      <vt:lpstr>NEO Technology/Implementation: NeoContract</vt:lpstr>
      <vt:lpstr>NEO Technology/Implementation: NeoContract</vt:lpstr>
      <vt:lpstr>NEO Technology/Implementation: NeoContract</vt:lpstr>
      <vt:lpstr>NEO Technology/Implementation: NeoX Protocol Cross-chain Interoperability</vt:lpstr>
      <vt:lpstr>Aside: Why do things have value? Why do they appreciate? Michael’s Theorem</vt:lpstr>
      <vt:lpstr>What happens when things become easier to acquire? Michael’s Theorem</vt:lpstr>
      <vt:lpstr>How Transaction Fees are Discouraged in the NEO Smart Economy</vt:lpstr>
      <vt:lpstr>NEO Distributed App (dApp)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Smart Contract Development: NEO or ETH?</vt:lpstr>
      <vt:lpstr>NEO Blockchain as a Enterprise Application Platform</vt:lpstr>
      <vt:lpstr>NEO is created for Large Scale dApps*</vt:lpstr>
      <vt:lpstr>NEO Events</vt:lpstr>
      <vt:lpstr>NEO Events (con’t)</vt:lpstr>
      <vt:lpstr>NEO dApp Competitions ~USD$500K in prizes</vt:lpstr>
      <vt:lpstr>NEO News: Switchers</vt:lpstr>
      <vt:lpstr>What is NEO?  Summary</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I leave you with a challenge… Become part of the NEO Smart Economy</vt:lpstr>
      <vt:lpstr>Our Values as Neoxplorers</vt:lpstr>
      <vt:lpstr>Questions?</vt:lpstr>
      <vt:lpstr>Backup Slides</vt:lpstr>
      <vt:lpstr>NEO System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123</cp:revision>
  <dcterms:created xsi:type="dcterms:W3CDTF">2018-02-17T01:35:14Z</dcterms:created>
  <dcterms:modified xsi:type="dcterms:W3CDTF">2018-03-14T03:38:50Z</dcterms:modified>
</cp:coreProperties>
</file>